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3" r:id="rId3"/>
    <p:sldId id="267" r:id="rId4"/>
    <p:sldId id="268" r:id="rId5"/>
    <p:sldId id="269" r:id="rId6"/>
    <p:sldId id="270" r:id="rId7"/>
    <p:sldId id="271" r:id="rId8"/>
    <p:sldId id="275" r:id="rId9"/>
    <p:sldId id="277" r:id="rId10"/>
    <p:sldId id="284" r:id="rId11"/>
    <p:sldId id="285" r:id="rId12"/>
    <p:sldId id="274" r:id="rId13"/>
    <p:sldId id="278" r:id="rId14"/>
    <p:sldId id="287" r:id="rId15"/>
    <p:sldId id="286" r:id="rId16"/>
    <p:sldId id="327" r:id="rId17"/>
    <p:sldId id="283" r:id="rId18"/>
    <p:sldId id="282" r:id="rId19"/>
    <p:sldId id="292" r:id="rId20"/>
    <p:sldId id="294" r:id="rId21"/>
    <p:sldId id="296" r:id="rId22"/>
    <p:sldId id="298" r:id="rId23"/>
    <p:sldId id="317" r:id="rId24"/>
    <p:sldId id="321" r:id="rId25"/>
    <p:sldId id="320" r:id="rId26"/>
    <p:sldId id="322" r:id="rId27"/>
    <p:sldId id="323" r:id="rId28"/>
    <p:sldId id="325" r:id="rId29"/>
    <p:sldId id="309" r:id="rId30"/>
    <p:sldId id="300" r:id="rId31"/>
    <p:sldId id="303" r:id="rId32"/>
    <p:sldId id="308" r:id="rId3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B4095C-15A8-4C75-AD5D-6D97A595946C}">
          <p14:sldIdLst>
            <p14:sldId id="256"/>
            <p14:sldId id="263"/>
            <p14:sldId id="267"/>
            <p14:sldId id="268"/>
            <p14:sldId id="269"/>
            <p14:sldId id="270"/>
            <p14:sldId id="271"/>
          </p14:sldIdLst>
        </p14:section>
        <p14:section name="Untitled Section" id="{4A0F87EE-ABAF-4AD9-A4F8-50B9193324F1}">
          <p14:sldIdLst>
            <p14:sldId id="275"/>
            <p14:sldId id="277"/>
            <p14:sldId id="284"/>
            <p14:sldId id="285"/>
            <p14:sldId id="274"/>
            <p14:sldId id="278"/>
            <p14:sldId id="287"/>
            <p14:sldId id="286"/>
            <p14:sldId id="327"/>
            <p14:sldId id="283"/>
            <p14:sldId id="282"/>
            <p14:sldId id="292"/>
            <p14:sldId id="294"/>
            <p14:sldId id="296"/>
            <p14:sldId id="298"/>
            <p14:sldId id="317"/>
            <p14:sldId id="321"/>
            <p14:sldId id="320"/>
            <p14:sldId id="322"/>
            <p14:sldId id="323"/>
            <p14:sldId id="325"/>
            <p14:sldId id="309"/>
            <p14:sldId id="300"/>
            <p14:sldId id="303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 OHalloran" initials="JO" lastIdx="18" clrIdx="0">
    <p:extLst>
      <p:ext uri="{19B8F6BF-5375-455C-9EA6-DF929625EA0E}">
        <p15:presenceInfo xmlns:p15="http://schemas.microsoft.com/office/powerpoint/2012/main" userId="ac5348757b8339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861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66" autoAdjust="0"/>
    <p:restoredTop sz="85881" autoAdjust="0"/>
  </p:normalViewPr>
  <p:slideViewPr>
    <p:cSldViewPr snapToGrid="0" snapToObjects="1">
      <p:cViewPr varScale="1">
        <p:scale>
          <a:sx n="56" d="100"/>
          <a:sy n="56" d="100"/>
        </p:scale>
        <p:origin x="333" y="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9" d="100"/>
          <a:sy n="49" d="100"/>
        </p:scale>
        <p:origin x="2133" y="3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F54C218-DF67-41F7-8868-8E2F607C463E}" type="datetimeFigureOut">
              <a:rPr lang="en-US"/>
              <a:pPr>
                <a:defRPr/>
              </a:pPr>
              <a:t>7/19/2019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FE2214-00F8-4857-B99A-A9A95028D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75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B0ED934-ADCD-4E6D-811B-7FFC2F669A3C}" type="datetimeFigureOut">
              <a:rPr lang="en-US"/>
              <a:pPr>
                <a:defRPr/>
              </a:pPr>
              <a:t>7/19/2019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430F0FF-B6D2-42B3-96A6-DAF08F7F4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11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0F0FF-B6D2-42B3-96A6-DAF08F7F4A8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11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0F0FF-B6D2-42B3-96A6-DAF08F7F4A8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9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0F0FF-B6D2-42B3-96A6-DAF08F7F4A8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63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0F0FF-B6D2-42B3-96A6-DAF08F7F4A8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71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0F0FF-B6D2-42B3-96A6-DAF08F7F4A8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13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0F0FF-B6D2-42B3-96A6-DAF08F7F4A8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84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0F0FF-B6D2-42B3-96A6-DAF08F7F4A8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50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0F0FF-B6D2-42B3-96A6-DAF08F7F4A8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02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0F0FF-B6D2-42B3-96A6-DAF08F7F4A8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30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0F0FF-B6D2-42B3-96A6-DAF08F7F4A8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10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0F0FF-B6D2-42B3-96A6-DAF08F7F4A8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25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0F0FF-B6D2-42B3-96A6-DAF08F7F4A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19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0F0FF-B6D2-42B3-96A6-DAF08F7F4A8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7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0F0FF-B6D2-42B3-96A6-DAF08F7F4A8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740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0F0FF-B6D2-42B3-96A6-DAF08F7F4A8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76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0F0FF-B6D2-42B3-96A6-DAF08F7F4A8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104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0F0FF-B6D2-42B3-96A6-DAF08F7F4A8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830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0F0FF-B6D2-42B3-96A6-DAF08F7F4A8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77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0F0FF-B6D2-42B3-96A6-DAF08F7F4A8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1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0F0FF-B6D2-42B3-96A6-DAF08F7F4A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26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0F0FF-B6D2-42B3-96A6-DAF08F7F4A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60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0F0FF-B6D2-42B3-96A6-DAF08F7F4A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67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0F0FF-B6D2-42B3-96A6-DAF08F7F4A8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0F0FF-B6D2-42B3-96A6-DAF08F7F4A8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7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0F0FF-B6D2-42B3-96A6-DAF08F7F4A8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9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0F0FF-B6D2-42B3-96A6-DAF08F7F4A8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9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8059738" y="6254750"/>
            <a:ext cx="3914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Georgia" charset="0"/>
                <a:ea typeface="Osak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Osaka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100" dirty="0" smtClean="0">
                <a:solidFill>
                  <a:srgbClr val="DCC6A7"/>
                </a:solidFill>
                <a:latin typeface="Verdana" charset="0"/>
              </a:rPr>
              <a:t>Department of Medicine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100" dirty="0" smtClean="0">
                <a:solidFill>
                  <a:srgbClr val="DCC6A7"/>
                </a:solidFill>
                <a:latin typeface="Verdana" charset="0"/>
              </a:rPr>
              <a:t>Division of Infectious</a:t>
            </a:r>
            <a:r>
              <a:rPr lang="en-US" altLang="en-US" sz="1100" baseline="0" dirty="0" smtClean="0">
                <a:solidFill>
                  <a:srgbClr val="DCC6A7"/>
                </a:solidFill>
                <a:latin typeface="Verdana" charset="0"/>
              </a:rPr>
              <a:t> Diseases</a:t>
            </a:r>
            <a:endParaRPr lang="en-US" altLang="en-US" sz="1100" dirty="0" smtClean="0">
              <a:solidFill>
                <a:srgbClr val="DCC6A7"/>
              </a:solidFill>
              <a:latin typeface="Verdan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3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D5786B-A647-40E4-B29F-2443CA216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861822"/>
          </a:solidFill>
          <a:latin typeface="Georgia" charset="0"/>
          <a:ea typeface="Georgia" charset="0"/>
          <a:cs typeface="Georgi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861822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861822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861822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861822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861822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861822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861822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861822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5"/>
          <p:cNvSpPr>
            <a:spLocks noChangeArrowheads="1"/>
          </p:cNvSpPr>
          <p:nvPr/>
        </p:nvSpPr>
        <p:spPr bwMode="auto">
          <a:xfrm>
            <a:off x="2326209" y="4010025"/>
            <a:ext cx="756339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Franklin Gothic Book" panose="020B0503020102020204" pitchFamily="34" charset="0"/>
                <a:ea typeface="Osaka"/>
                <a:cs typeface="Osaka"/>
              </a:rPr>
              <a:t>Department of Medicine</a:t>
            </a:r>
            <a:endParaRPr lang="en-US" altLang="en-US" sz="1600" dirty="0">
              <a:latin typeface="Franklin Gothic Book" panose="020B0503020102020204" pitchFamily="34" charset="0"/>
              <a:ea typeface="Osaka"/>
              <a:cs typeface="Osaka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Franklin Gothic Book" panose="020B0503020102020204" pitchFamily="34" charset="0"/>
                <a:ea typeface="Osaka"/>
                <a:cs typeface="Osaka"/>
              </a:rPr>
              <a:t>Division of Infectious Diseases &amp; Division of Pulmonary and Critical Care Medicine</a:t>
            </a:r>
            <a:endParaRPr lang="en-US" altLang="en-US" sz="1600" dirty="0">
              <a:latin typeface="Franklin Gothic Book" panose="020B0503020102020204" pitchFamily="34" charset="0"/>
              <a:ea typeface="Osaka"/>
              <a:cs typeface="Osaka"/>
            </a:endParaRPr>
          </a:p>
        </p:txBody>
      </p:sp>
      <p:sp>
        <p:nvSpPr>
          <p:cNvPr id="6146" name="TextBox 5"/>
          <p:cNvSpPr txBox="1">
            <a:spLocks noChangeArrowheads="1"/>
          </p:cNvSpPr>
          <p:nvPr/>
        </p:nvSpPr>
        <p:spPr bwMode="auto">
          <a:xfrm>
            <a:off x="434975" y="1563312"/>
            <a:ext cx="1134745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800" dirty="0" smtClean="0">
                <a:solidFill>
                  <a:srgbClr val="86182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Effect of pulmonary opportunistic infections on </a:t>
            </a:r>
            <a:br>
              <a:rPr lang="en-US" altLang="en-US" sz="3800" dirty="0" smtClean="0">
                <a:solidFill>
                  <a:srgbClr val="86182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</a:br>
            <a:r>
              <a:rPr lang="en-US" altLang="en-US" sz="3800" dirty="0" smtClean="0">
                <a:solidFill>
                  <a:srgbClr val="86182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long-term pulmonary function in PLWH who smoke</a:t>
            </a:r>
            <a:endParaRPr lang="en-US" altLang="en-US" sz="3800" dirty="0">
              <a:solidFill>
                <a:srgbClr val="861822"/>
              </a:solidFill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433388" y="3013075"/>
            <a:ext cx="11349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400" dirty="0" smtClean="0">
                <a:latin typeface="Franklin Gothic Book" panose="020B0503020102020204" pitchFamily="34" charset="0"/>
              </a:rPr>
              <a:t>Khai Hoan Tram, Jane O’Halloran, Rachel </a:t>
            </a:r>
            <a:r>
              <a:rPr lang="en-US" sz="2400" dirty="0" err="1" smtClean="0">
                <a:latin typeface="Franklin Gothic Book" panose="020B0503020102020204" pitchFamily="34" charset="0"/>
              </a:rPr>
              <a:t>Presti</a:t>
            </a:r>
            <a:r>
              <a:rPr lang="en-US" sz="2400" dirty="0" smtClean="0">
                <a:latin typeface="Franklin Gothic Book" panose="020B0503020102020204" pitchFamily="34" charset="0"/>
              </a:rPr>
              <a:t>, Jeffrey Atkinson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0413" y="163493"/>
            <a:ext cx="1768376" cy="11819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" y="86199"/>
            <a:ext cx="2736576" cy="1338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488950" y="469900"/>
            <a:ext cx="10217150" cy="596900"/>
          </a:xfrm>
        </p:spPr>
        <p:txBody>
          <a:bodyPr/>
          <a:lstStyle/>
          <a:p>
            <a:pPr algn="l"/>
            <a:r>
              <a:rPr lang="en-US" altLang="en-US" sz="3200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Results</a:t>
            </a:r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686604"/>
              </p:ext>
            </p:extLst>
          </p:nvPr>
        </p:nvGraphicFramePr>
        <p:xfrm>
          <a:off x="1050852" y="1895414"/>
          <a:ext cx="10061667" cy="3851344"/>
        </p:xfrm>
        <a:graphic>
          <a:graphicData uri="http://schemas.openxmlformats.org/drawingml/2006/table">
            <a:tbl>
              <a:tblPr firstRow="1"/>
              <a:tblGrid>
                <a:gridCol w="40959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40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24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31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595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502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3811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History of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Pulmonary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 = 37)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history of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Pulmonary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 = 116)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7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median (IQR)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(49-57)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(44-54)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n(%)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(24%)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(27%)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0.723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African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n(%)</a:t>
                      </a:r>
                      <a:endParaRPr lang="en-US" sz="1800" b="0" i="0" u="none" strike="sng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(90%)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(73%)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0.125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12th grade or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higher n(%)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(73%)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(76%)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0.681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$30,000/year n(%)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(81%)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(89%)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Years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since HIV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diagnosis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median (IQR)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(11-23)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(8-22)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CD4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median (IQR)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(263-755)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(446-834)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0.009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Nadir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CD4+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median (IQR)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(13-141)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(95-304)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&lt;0.001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HAART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n(%)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(100%)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(98%)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Undetectable viral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n(%)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(84%)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0852" y="1417639"/>
            <a:ext cx="10902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Characteristics </a:t>
            </a:r>
            <a:r>
              <a:rPr lang="en-US" sz="2000" b="1" dirty="0">
                <a:solidFill>
                  <a:schemeClr val="tx2"/>
                </a:solidFill>
              </a:rPr>
              <a:t>of patients with and without a history of Pulmonary Opportunistic Infections</a:t>
            </a:r>
          </a:p>
        </p:txBody>
      </p:sp>
    </p:spTree>
    <p:extLst>
      <p:ext uri="{BB962C8B-B14F-4D97-AF65-F5344CB8AC3E}">
        <p14:creationId xmlns:p14="http://schemas.microsoft.com/office/powerpoint/2010/main" val="324088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488950" y="469900"/>
            <a:ext cx="10217150" cy="596900"/>
          </a:xfrm>
        </p:spPr>
        <p:txBody>
          <a:bodyPr/>
          <a:lstStyle/>
          <a:p>
            <a:pPr algn="l"/>
            <a:r>
              <a:rPr lang="en-US" altLang="en-US" sz="3200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Results</a:t>
            </a:r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051656"/>
              </p:ext>
            </p:extLst>
          </p:nvPr>
        </p:nvGraphicFramePr>
        <p:xfrm>
          <a:off x="1050852" y="1895414"/>
          <a:ext cx="10061667" cy="3851344"/>
        </p:xfrm>
        <a:graphic>
          <a:graphicData uri="http://schemas.openxmlformats.org/drawingml/2006/table">
            <a:tbl>
              <a:tblPr firstRow="1"/>
              <a:tblGrid>
                <a:gridCol w="40959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40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24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31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595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502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3811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History of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Pulmonary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 = 37)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history of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Pulmonary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 = 116)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7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median (IQR)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(49-57)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(44-54)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n(%)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(24%)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(27%)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0.723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African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n(%)</a:t>
                      </a:r>
                      <a:endParaRPr lang="en-US" sz="1800" b="0" i="0" u="none" strike="sng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(90%)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(73%)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0.125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12th grade or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higher n(%)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(73%)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(76%)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0.681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$30,000/year n(%)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(81%)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(89%)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Years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since HIV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diagnosis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median (IQR)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(11-23)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(8-22)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CD4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median (IQR)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(263-755)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(446-834)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0.009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Nadir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CD4+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median (IQR)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(13-141)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(95-304)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&lt;0.001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HAART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n(%)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(100%)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(98%)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Undetectable viral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n(%)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(84%)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0852" y="1417639"/>
            <a:ext cx="10902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Characteristics </a:t>
            </a:r>
            <a:r>
              <a:rPr lang="en-US" sz="2000" b="1" dirty="0">
                <a:solidFill>
                  <a:schemeClr val="tx2"/>
                </a:solidFill>
              </a:rPr>
              <a:t>of patients with and without a history of Pulmonary Opportunistic Infections</a:t>
            </a:r>
          </a:p>
        </p:txBody>
      </p:sp>
    </p:spTree>
    <p:extLst>
      <p:ext uri="{BB962C8B-B14F-4D97-AF65-F5344CB8AC3E}">
        <p14:creationId xmlns:p14="http://schemas.microsoft.com/office/powerpoint/2010/main" val="51541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488950" y="469900"/>
            <a:ext cx="10217150" cy="596900"/>
          </a:xfrm>
        </p:spPr>
        <p:txBody>
          <a:bodyPr/>
          <a:lstStyle/>
          <a:p>
            <a:pPr algn="l"/>
            <a:r>
              <a:rPr lang="en-US" altLang="en-US" sz="3200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Results</a:t>
            </a:r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55762"/>
              </p:ext>
            </p:extLst>
          </p:nvPr>
        </p:nvGraphicFramePr>
        <p:xfrm>
          <a:off x="1149531" y="1538362"/>
          <a:ext cx="9661072" cy="4049215"/>
        </p:xfrm>
        <a:graphic>
          <a:graphicData uri="http://schemas.openxmlformats.org/drawingml/2006/table">
            <a:tbl>
              <a:tblPr firstRow="1"/>
              <a:tblGrid>
                <a:gridCol w="37098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368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574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69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3811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History of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Pulmonary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 = 37)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history of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Pulmonary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 = 116)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smoker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(76%)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(84%)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0.239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daily cigarettes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median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IQR)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10-20)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6-20)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0.596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 started smoking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(IQR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(14-21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(13-19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Pack-year history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IQR)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(13.2-37)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(12.9-36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History of chronic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breathing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problems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(35%)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(18%)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0.028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Medical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treatments (in the past year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Steroids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(16%)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(5.2%)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Antibiotics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(14%)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(3.5%)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0.023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Emergency room visit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(8.1%)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(3.5%)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0.238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Hospitalization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(8.1%)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(1.7%)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0.057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 oxygen treatment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(0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(0.9%)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0852" y="1066800"/>
            <a:ext cx="10902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Characteristics </a:t>
            </a:r>
            <a:r>
              <a:rPr lang="en-US" sz="2000" b="1" dirty="0">
                <a:solidFill>
                  <a:schemeClr val="tx2"/>
                </a:solidFill>
              </a:rPr>
              <a:t>of patients with and without a history of Pulmonary Opportunistic </a:t>
            </a:r>
            <a:r>
              <a:rPr lang="en-US" sz="2000" b="1" dirty="0" smtClean="0">
                <a:solidFill>
                  <a:schemeClr val="tx2"/>
                </a:solidFill>
              </a:rPr>
              <a:t>Infections (cont.)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488950" y="469900"/>
            <a:ext cx="10217150" cy="596900"/>
          </a:xfrm>
        </p:spPr>
        <p:txBody>
          <a:bodyPr/>
          <a:lstStyle/>
          <a:p>
            <a:pPr algn="l"/>
            <a:r>
              <a:rPr lang="en-US" altLang="en-US" sz="3200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Results</a:t>
            </a:r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376387"/>
              </p:ext>
            </p:extLst>
          </p:nvPr>
        </p:nvGraphicFramePr>
        <p:xfrm>
          <a:off x="1149531" y="1538362"/>
          <a:ext cx="9661072" cy="4049215"/>
        </p:xfrm>
        <a:graphic>
          <a:graphicData uri="http://schemas.openxmlformats.org/drawingml/2006/table">
            <a:tbl>
              <a:tblPr firstRow="1"/>
              <a:tblGrid>
                <a:gridCol w="37098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368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574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69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3811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History of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Pulmonary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 = 37)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history of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Pulmonary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 = 116)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smoker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(76%)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(84%)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0.239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daily cigarettes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median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IQR)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10-20)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6-20)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0.596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 started smoking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(IQR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(14-21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(13-19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Pack-year history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IQR)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(13.2-37)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(12.9-36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History of chronic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breathing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problems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 (35%)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 (18%)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0.028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Medical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treatments (in the past year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Steroids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(16%)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(5.2%)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0.030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Antibiotics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(14%)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(3.5%)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0.023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Emergency room visit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(8.1%)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(3.5%)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0.238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Hospitalization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(8.1%)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(1.7%)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0.057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 oxygen treatment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(0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(0.9%)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0852" y="1066800"/>
            <a:ext cx="10902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Characteristics </a:t>
            </a:r>
            <a:r>
              <a:rPr lang="en-US" sz="2000" b="1" dirty="0">
                <a:solidFill>
                  <a:schemeClr val="tx2"/>
                </a:solidFill>
              </a:rPr>
              <a:t>of patients with and without a history of Pulmonary Opportunistic </a:t>
            </a:r>
            <a:r>
              <a:rPr lang="en-US" sz="2000" b="1" dirty="0" smtClean="0">
                <a:solidFill>
                  <a:schemeClr val="tx2"/>
                </a:solidFill>
              </a:rPr>
              <a:t>Infections (cont.)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488950" y="469900"/>
            <a:ext cx="10217150" cy="596900"/>
          </a:xfrm>
        </p:spPr>
        <p:txBody>
          <a:bodyPr/>
          <a:lstStyle/>
          <a:p>
            <a:pPr algn="l"/>
            <a:r>
              <a:rPr lang="en-US" altLang="en-US" sz="3200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Results</a:t>
            </a:r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9164"/>
              </p:ext>
            </p:extLst>
          </p:nvPr>
        </p:nvGraphicFramePr>
        <p:xfrm>
          <a:off x="1149531" y="1538362"/>
          <a:ext cx="9661072" cy="4049215"/>
        </p:xfrm>
        <a:graphic>
          <a:graphicData uri="http://schemas.openxmlformats.org/drawingml/2006/table">
            <a:tbl>
              <a:tblPr firstRow="1"/>
              <a:tblGrid>
                <a:gridCol w="37098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368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574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69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3811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History of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Pulmonary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 = 37)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history of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Pulmonary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 = 116)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smoker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(76%)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(84%)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0.239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daily cigarettes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median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IQR)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10-20)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6-20)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0.596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 started smoking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(IQR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(14-21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(13-19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Pack-year history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IQR)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(13.2-37)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(12.9-36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History of chronic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breathing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problems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 (35%)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 (18%)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0.028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Medical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treatments (in the past year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Steroids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 (16%)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 (5.2%)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0.030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Antibiotics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(14%)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(3.5%)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0.023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Emergency room visit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(8.1%)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(3.5%)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0.238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Hospitalization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(8.1%)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(1.7%)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0.057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 oxygen treatment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(0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(0.9%)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0852" y="1066800"/>
            <a:ext cx="10902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Characteristics </a:t>
            </a:r>
            <a:r>
              <a:rPr lang="en-US" sz="2000" b="1" dirty="0">
                <a:solidFill>
                  <a:schemeClr val="tx2"/>
                </a:solidFill>
              </a:rPr>
              <a:t>of patients with and without a history of Pulmonary Opportunistic </a:t>
            </a:r>
            <a:r>
              <a:rPr lang="en-US" sz="2000" b="1" dirty="0" smtClean="0">
                <a:solidFill>
                  <a:schemeClr val="tx2"/>
                </a:solidFill>
              </a:rPr>
              <a:t>Infections (cont.)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9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488950" y="469900"/>
            <a:ext cx="10217150" cy="596900"/>
          </a:xfrm>
        </p:spPr>
        <p:txBody>
          <a:bodyPr/>
          <a:lstStyle/>
          <a:p>
            <a:pPr algn="l"/>
            <a:r>
              <a:rPr lang="en-US" altLang="en-US" sz="3200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Results</a:t>
            </a:r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954215"/>
              </p:ext>
            </p:extLst>
          </p:nvPr>
        </p:nvGraphicFramePr>
        <p:xfrm>
          <a:off x="1149531" y="1538362"/>
          <a:ext cx="9661072" cy="4049215"/>
        </p:xfrm>
        <a:graphic>
          <a:graphicData uri="http://schemas.openxmlformats.org/drawingml/2006/table">
            <a:tbl>
              <a:tblPr firstRow="1"/>
              <a:tblGrid>
                <a:gridCol w="37098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368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574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69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3811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History of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Pulmonary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 = 37)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history of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Pulmonary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 = 116)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smoker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(76%)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(84%)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0.239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daily cigarettes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median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IQR)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10-20)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6-20)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0.596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 started smoking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(IQR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(14-21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(13-19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Pack-year history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IQR)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(13.2-37)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(12.9-36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History of chronic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breathing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problems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 (35%)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 (18%)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0.028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Medical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treatments (in the past year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Steroids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 (16%)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 (5.2%)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0.030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Antibiotics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 (14%)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 (3.5%)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0.023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Emergency room visit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(8.1%)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(3.5%)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0.238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Hospitalization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(8.1%)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(1.7%)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0.057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 oxygen treatment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(0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(0.9%)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0852" y="1066800"/>
            <a:ext cx="10902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Characteristics </a:t>
            </a:r>
            <a:r>
              <a:rPr lang="en-US" sz="2000" b="1" dirty="0">
                <a:solidFill>
                  <a:schemeClr val="tx2"/>
                </a:solidFill>
              </a:rPr>
              <a:t>of patients with and without a history of Pulmonary Opportunistic </a:t>
            </a:r>
            <a:r>
              <a:rPr lang="en-US" sz="2000" b="1" dirty="0" smtClean="0">
                <a:solidFill>
                  <a:schemeClr val="tx2"/>
                </a:solidFill>
              </a:rPr>
              <a:t>Infections (cont.)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9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54" y="528629"/>
            <a:ext cx="8303145" cy="5537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6577" y="183364"/>
            <a:ext cx="10902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Respiratory symptoms, activity, and impacts survey (SGRQ)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63524" y="2455029"/>
            <a:ext cx="34383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Scores are expressed as a percentage of overall impairment where 100 represents worst possible health status and 0 indicates best possible health status.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6" y="528629"/>
            <a:ext cx="8303163" cy="5537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6577" y="183364"/>
            <a:ext cx="10902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Respiratory symptoms, activity, and impacts survey (SGRQ)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63524" y="995233"/>
            <a:ext cx="3441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 – no history of pulmonary </a:t>
            </a:r>
            <a:r>
              <a:rPr lang="en-US" dirty="0" smtClean="0"/>
              <a:t>OI</a:t>
            </a:r>
            <a:endParaRPr lang="en-US" dirty="0"/>
          </a:p>
          <a:p>
            <a:r>
              <a:rPr lang="en-US" b="1" dirty="0">
                <a:solidFill>
                  <a:srgbClr val="5DA9DD"/>
                </a:solidFill>
              </a:rPr>
              <a:t>BLUE</a:t>
            </a:r>
            <a:r>
              <a:rPr lang="en-US" dirty="0"/>
              <a:t> – history of pulmonary </a:t>
            </a:r>
            <a:r>
              <a:rPr lang="en-US" dirty="0" smtClean="0"/>
              <a:t>OI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63524" y="2455029"/>
            <a:ext cx="34383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Scores are expressed as a percentage of overall impairment where 100 represents worst possible health status and 0 indicates best possible health status.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8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6" y="522514"/>
            <a:ext cx="8303163" cy="5537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6577" y="183364"/>
            <a:ext cx="10902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Respiratory symptoms, activity, and impacts survey (SGRQ)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63524" y="995233"/>
            <a:ext cx="3441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 – no history of pulmonary </a:t>
            </a:r>
            <a:r>
              <a:rPr lang="en-US" dirty="0" smtClean="0"/>
              <a:t>OI</a:t>
            </a:r>
            <a:endParaRPr lang="en-US" dirty="0"/>
          </a:p>
          <a:p>
            <a:r>
              <a:rPr lang="en-US" b="1" dirty="0">
                <a:solidFill>
                  <a:srgbClr val="5DA9DD"/>
                </a:solidFill>
              </a:rPr>
              <a:t>BLUE</a:t>
            </a:r>
            <a:r>
              <a:rPr lang="en-US" dirty="0"/>
              <a:t> – history of pulmonary </a:t>
            </a:r>
            <a:r>
              <a:rPr lang="en-US" dirty="0" smtClean="0"/>
              <a:t>OI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25617" y="1641564"/>
            <a:ext cx="1053494" cy="3693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p = 0.153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39797" y="1637208"/>
            <a:ext cx="1058303" cy="3693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p = 0.065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56283" y="3106366"/>
            <a:ext cx="1058303" cy="3693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p = 0.433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94998" y="2277289"/>
            <a:ext cx="1058303" cy="3693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p = 0.148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663524" y="2455029"/>
            <a:ext cx="34383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Scores are expressed as a percentage of overall impairment where 100 represents worst possible health status and 0 indicates best possible health status.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0" y="529426"/>
            <a:ext cx="8300754" cy="55354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0223" y="216402"/>
            <a:ext cx="5201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Pulmonary Function Tests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63524" y="995233"/>
            <a:ext cx="3441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 – no history of pulmonary </a:t>
            </a:r>
            <a:r>
              <a:rPr lang="en-US" dirty="0" smtClean="0"/>
              <a:t>OI</a:t>
            </a:r>
            <a:endParaRPr lang="en-US" dirty="0"/>
          </a:p>
          <a:p>
            <a:r>
              <a:rPr lang="en-US" b="1" dirty="0">
                <a:solidFill>
                  <a:srgbClr val="5DA9DD"/>
                </a:solidFill>
              </a:rPr>
              <a:t>BLUE</a:t>
            </a:r>
            <a:r>
              <a:rPr lang="en-US" dirty="0"/>
              <a:t> – history of pulmonary </a:t>
            </a:r>
            <a:r>
              <a:rPr lang="en-US" dirty="0" smtClean="0"/>
              <a:t>OI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3068" y="1809483"/>
            <a:ext cx="458780" cy="33855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3.1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162777" y="1976320"/>
            <a:ext cx="452368" cy="3077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2.7 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150772" y="1707239"/>
            <a:ext cx="494156" cy="3077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0.94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895165" y="1809483"/>
            <a:ext cx="467819" cy="3077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0.90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032009" y="2832859"/>
            <a:ext cx="1002793" cy="3385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 = 0.024 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725656" y="2815982"/>
            <a:ext cx="1002793" cy="3385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 = 0.174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2979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488950" y="469900"/>
            <a:ext cx="10217150" cy="596900"/>
          </a:xfrm>
        </p:spPr>
        <p:txBody>
          <a:bodyPr/>
          <a:lstStyle/>
          <a:p>
            <a:pPr algn="l"/>
            <a:r>
              <a:rPr lang="en-US" altLang="en-US" sz="3200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Disclosures</a:t>
            </a: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>
          <a:xfrm>
            <a:off x="450850" y="1481138"/>
            <a:ext cx="9236075" cy="411162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0" y="529426"/>
            <a:ext cx="8300754" cy="55354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0223" y="216402"/>
            <a:ext cx="5201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Pulmonary Function Tests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63524" y="995233"/>
            <a:ext cx="3441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 – no history of pulmonary </a:t>
            </a:r>
            <a:r>
              <a:rPr lang="en-US" dirty="0" smtClean="0"/>
              <a:t>OI</a:t>
            </a:r>
            <a:endParaRPr lang="en-US" dirty="0"/>
          </a:p>
          <a:p>
            <a:r>
              <a:rPr lang="en-US" b="1" dirty="0">
                <a:solidFill>
                  <a:srgbClr val="5DA9DD"/>
                </a:solidFill>
              </a:rPr>
              <a:t>BLUE</a:t>
            </a:r>
            <a:r>
              <a:rPr lang="en-US" dirty="0"/>
              <a:t> – history of pulmonary </a:t>
            </a:r>
            <a:r>
              <a:rPr lang="en-US" dirty="0" smtClean="0"/>
              <a:t>OI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3068" y="1809483"/>
            <a:ext cx="458780" cy="33855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3.1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162777" y="1976320"/>
            <a:ext cx="452368" cy="3077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2.7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373068" y="4628882"/>
            <a:ext cx="452368" cy="3077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4.0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25966" y="4660405"/>
            <a:ext cx="458780" cy="33855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3.7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150772" y="1707239"/>
            <a:ext cx="494156" cy="3077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0.94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895165" y="1809483"/>
            <a:ext cx="467819" cy="3077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0.90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150772" y="4552683"/>
            <a:ext cx="494156" cy="2769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0.97 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878335" y="4552683"/>
            <a:ext cx="484649" cy="3077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0.96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032009" y="2832859"/>
            <a:ext cx="1002793" cy="3385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 = 0.024 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725656" y="2815982"/>
            <a:ext cx="1002793" cy="3385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 = 0.174 </a:t>
            </a:r>
            <a:endParaRPr 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032009" y="5455409"/>
            <a:ext cx="1002793" cy="3385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 = 0.155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725655" y="5453704"/>
            <a:ext cx="1002793" cy="3385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 = 0.679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180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0" y="529426"/>
            <a:ext cx="8300754" cy="55354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0223" y="216402"/>
            <a:ext cx="5201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Pulmonary Function Tests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63524" y="995233"/>
            <a:ext cx="3441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 – no history of pulmonary </a:t>
            </a:r>
            <a:r>
              <a:rPr lang="en-US" dirty="0" smtClean="0"/>
              <a:t>OI</a:t>
            </a:r>
            <a:endParaRPr lang="en-US" dirty="0"/>
          </a:p>
          <a:p>
            <a:r>
              <a:rPr lang="en-US" b="1" dirty="0">
                <a:solidFill>
                  <a:srgbClr val="5DA9DD"/>
                </a:solidFill>
              </a:rPr>
              <a:t>BLUE</a:t>
            </a:r>
            <a:r>
              <a:rPr lang="en-US" dirty="0"/>
              <a:t> – history of pulmonary </a:t>
            </a:r>
            <a:r>
              <a:rPr lang="en-US" dirty="0" smtClean="0"/>
              <a:t>OI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3068" y="1809483"/>
            <a:ext cx="458780" cy="33855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3.1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162777" y="1976320"/>
            <a:ext cx="452368" cy="3077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2.7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373068" y="4628882"/>
            <a:ext cx="452368" cy="3077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4.0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25966" y="4660405"/>
            <a:ext cx="458780" cy="33855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3.7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150772" y="1707239"/>
            <a:ext cx="494156" cy="3077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0.94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895165" y="1809483"/>
            <a:ext cx="467819" cy="3077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0.90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150772" y="4552683"/>
            <a:ext cx="494156" cy="2769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0.97 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878335" y="4552683"/>
            <a:ext cx="484649" cy="3077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0.96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928586" y="1778706"/>
            <a:ext cx="461986" cy="2769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0.77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709286" y="1867788"/>
            <a:ext cx="461986" cy="2769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0.75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032009" y="2832859"/>
            <a:ext cx="1002793" cy="3385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 = 0.024 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725656" y="2815982"/>
            <a:ext cx="1002793" cy="3385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 = 0.174 </a:t>
            </a:r>
            <a:endParaRPr 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032009" y="5455409"/>
            <a:ext cx="1002793" cy="3385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 = 0.155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725655" y="5453704"/>
            <a:ext cx="1002793" cy="3385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 = 0.679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555610" y="2815982"/>
            <a:ext cx="1002793" cy="3385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 = 0.163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39325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6" y="529426"/>
            <a:ext cx="8303163" cy="55354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0223" y="216402"/>
            <a:ext cx="5201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Pulmonary Function Tests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63524" y="995233"/>
            <a:ext cx="3441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 – no history of pulmonary </a:t>
            </a:r>
            <a:r>
              <a:rPr lang="en-US" dirty="0" smtClean="0"/>
              <a:t>OI</a:t>
            </a:r>
            <a:endParaRPr lang="en-US" dirty="0"/>
          </a:p>
          <a:p>
            <a:r>
              <a:rPr lang="en-US" b="1" dirty="0">
                <a:solidFill>
                  <a:srgbClr val="5DA9DD"/>
                </a:solidFill>
              </a:rPr>
              <a:t>BLUE</a:t>
            </a:r>
            <a:r>
              <a:rPr lang="en-US" dirty="0"/>
              <a:t> – history of pulmonary </a:t>
            </a:r>
            <a:r>
              <a:rPr lang="en-US" dirty="0" smtClean="0"/>
              <a:t>OI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3068" y="1809483"/>
            <a:ext cx="458780" cy="33855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3.1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162777" y="1976320"/>
            <a:ext cx="452368" cy="3077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2.7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373068" y="4628882"/>
            <a:ext cx="452368" cy="3077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4.0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25966" y="4660405"/>
            <a:ext cx="458780" cy="33855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3.7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150772" y="1707239"/>
            <a:ext cx="494156" cy="3077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0.94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895165" y="1809483"/>
            <a:ext cx="467819" cy="3077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0.90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150772" y="4552683"/>
            <a:ext cx="494156" cy="2769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0.97 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878335" y="4552683"/>
            <a:ext cx="484649" cy="3077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0.96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928586" y="1778706"/>
            <a:ext cx="461986" cy="2769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0.77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709286" y="1867788"/>
            <a:ext cx="461986" cy="2769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0.75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825803" y="4490383"/>
            <a:ext cx="458780" cy="2769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19.5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555610" y="4583460"/>
            <a:ext cx="458780" cy="2769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17.9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032009" y="2832859"/>
            <a:ext cx="1002793" cy="3385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 = 0.024 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725656" y="2815982"/>
            <a:ext cx="1002793" cy="3385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 = 0.174 </a:t>
            </a:r>
            <a:endParaRPr 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032009" y="5455409"/>
            <a:ext cx="1002793" cy="3385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 = 0.155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725655" y="5453704"/>
            <a:ext cx="1002793" cy="3385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 = 0.679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555610" y="2815982"/>
            <a:ext cx="1002793" cy="3385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 = 0.163 </a:t>
            </a:r>
            <a:endParaRPr lang="en-US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438882" y="5464522"/>
            <a:ext cx="1002793" cy="3385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 = 0.140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635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665" y="1276025"/>
            <a:ext cx="11934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Multivariable logistic </a:t>
            </a:r>
            <a:r>
              <a:rPr lang="en-US" sz="2000" b="1" dirty="0">
                <a:solidFill>
                  <a:schemeClr val="tx2"/>
                </a:solidFill>
              </a:rPr>
              <a:t>r</a:t>
            </a:r>
            <a:r>
              <a:rPr lang="en-US" sz="2000" b="1" dirty="0" smtClean="0">
                <a:solidFill>
                  <a:schemeClr val="tx2"/>
                </a:solidFill>
              </a:rPr>
              <a:t>egression </a:t>
            </a:r>
            <a:r>
              <a:rPr lang="en-US" sz="2000" b="1" dirty="0">
                <a:solidFill>
                  <a:schemeClr val="tx2"/>
                </a:solidFill>
              </a:rPr>
              <a:t>m</a:t>
            </a:r>
            <a:r>
              <a:rPr lang="en-US" sz="2000" b="1" dirty="0" smtClean="0">
                <a:solidFill>
                  <a:schemeClr val="tx2"/>
                </a:solidFill>
              </a:rPr>
              <a:t>odelling of predictors of respiratory symptoms in PLWH who smoke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88950" y="469900"/>
            <a:ext cx="10217150" cy="596900"/>
          </a:xfrm>
        </p:spPr>
        <p:txBody>
          <a:bodyPr/>
          <a:lstStyle/>
          <a:p>
            <a:pPr algn="l"/>
            <a:r>
              <a:rPr lang="en-US" altLang="en-US" sz="3200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Results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127713"/>
              </p:ext>
            </p:extLst>
          </p:nvPr>
        </p:nvGraphicFramePr>
        <p:xfrm>
          <a:off x="113124" y="2368835"/>
          <a:ext cx="11873136" cy="1992267"/>
        </p:xfrm>
        <a:graphic>
          <a:graphicData uri="http://schemas.openxmlformats.org/drawingml/2006/table">
            <a:tbl>
              <a:tblPr/>
              <a:tblGrid>
                <a:gridCol w="24167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5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34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21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173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220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944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534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704303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 &gt; 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Age,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over 50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 (0.79-5.01)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3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smoker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 (0.13-1.12)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6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History of Pulmonary OI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 (0.57-6.01)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27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665" y="1276025"/>
            <a:ext cx="11934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Multivariable logistic </a:t>
            </a:r>
            <a:r>
              <a:rPr lang="en-US" sz="2000" b="1" dirty="0">
                <a:solidFill>
                  <a:schemeClr val="tx2"/>
                </a:solidFill>
              </a:rPr>
              <a:t>r</a:t>
            </a:r>
            <a:r>
              <a:rPr lang="en-US" sz="2000" b="1" dirty="0" smtClean="0">
                <a:solidFill>
                  <a:schemeClr val="tx2"/>
                </a:solidFill>
              </a:rPr>
              <a:t>egression </a:t>
            </a:r>
            <a:r>
              <a:rPr lang="en-US" sz="2000" b="1" dirty="0">
                <a:solidFill>
                  <a:schemeClr val="tx2"/>
                </a:solidFill>
              </a:rPr>
              <a:t>m</a:t>
            </a:r>
            <a:r>
              <a:rPr lang="en-US" sz="2000" b="1" dirty="0" smtClean="0">
                <a:solidFill>
                  <a:schemeClr val="tx2"/>
                </a:solidFill>
              </a:rPr>
              <a:t>odelling of predictors of respiratory symptoms in PLWH who smoke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88950" y="469900"/>
            <a:ext cx="10217150" cy="596900"/>
          </a:xfrm>
        </p:spPr>
        <p:txBody>
          <a:bodyPr/>
          <a:lstStyle/>
          <a:p>
            <a:pPr algn="l"/>
            <a:r>
              <a:rPr lang="en-US" altLang="en-US" sz="3200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Results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197952"/>
              </p:ext>
            </p:extLst>
          </p:nvPr>
        </p:nvGraphicFramePr>
        <p:xfrm>
          <a:off x="113124" y="2368835"/>
          <a:ext cx="11873136" cy="1992267"/>
        </p:xfrm>
        <a:graphic>
          <a:graphicData uri="http://schemas.openxmlformats.org/drawingml/2006/table">
            <a:tbl>
              <a:tblPr/>
              <a:tblGrid>
                <a:gridCol w="24167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5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34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21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173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220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944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534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704303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 &gt; 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Symptoms 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&gt; 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Activity 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&gt; 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Impacts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 &gt; 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Age,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over 50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 (0.79-5.01)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 (0.74-5.10)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 (0.65-3.30)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 (0.74-3.49)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3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smoker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 (0.13-1.12)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0.28 (0.10-0.79)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0.016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 (0.18-1.37)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 (0.26-1.75)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6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History of Pulmonary OI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 (0.57-6.01)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 (0.41-3.84)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4.38 (1.22-15.6)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0.023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 (0.50-3.10)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0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665" y="1276025"/>
            <a:ext cx="11934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Multivariable logistic </a:t>
            </a:r>
            <a:r>
              <a:rPr lang="en-US" sz="2000" b="1" dirty="0">
                <a:solidFill>
                  <a:schemeClr val="tx2"/>
                </a:solidFill>
              </a:rPr>
              <a:t>r</a:t>
            </a:r>
            <a:r>
              <a:rPr lang="en-US" sz="2000" b="1" dirty="0" smtClean="0">
                <a:solidFill>
                  <a:schemeClr val="tx2"/>
                </a:solidFill>
              </a:rPr>
              <a:t>egression </a:t>
            </a:r>
            <a:r>
              <a:rPr lang="en-US" sz="2000" b="1" dirty="0">
                <a:solidFill>
                  <a:schemeClr val="tx2"/>
                </a:solidFill>
              </a:rPr>
              <a:t>m</a:t>
            </a:r>
            <a:r>
              <a:rPr lang="en-US" sz="2000" b="1" dirty="0" smtClean="0">
                <a:solidFill>
                  <a:schemeClr val="tx2"/>
                </a:solidFill>
              </a:rPr>
              <a:t>odelling of predictors of respiratory symptoms in PLWH who smoke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88950" y="469900"/>
            <a:ext cx="10217150" cy="596900"/>
          </a:xfrm>
        </p:spPr>
        <p:txBody>
          <a:bodyPr/>
          <a:lstStyle/>
          <a:p>
            <a:pPr algn="l"/>
            <a:r>
              <a:rPr lang="en-US" altLang="en-US" sz="3200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Results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997420"/>
              </p:ext>
            </p:extLst>
          </p:nvPr>
        </p:nvGraphicFramePr>
        <p:xfrm>
          <a:off x="113124" y="2368835"/>
          <a:ext cx="11873136" cy="1992267"/>
        </p:xfrm>
        <a:graphic>
          <a:graphicData uri="http://schemas.openxmlformats.org/drawingml/2006/table">
            <a:tbl>
              <a:tblPr/>
              <a:tblGrid>
                <a:gridCol w="24167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5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34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21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173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220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944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534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704303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 &gt; 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Symptoms 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&gt; 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Activity 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&gt; 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Impacts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 &gt; 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Age,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over 50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 (0.79-5.01)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 (0.74-5.10)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 (0.65-3.30)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 (0.74-3.49)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3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smoker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 (0.13-1.12)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0.28 (0.10-0.79)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0.016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 (0.18-1.37)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 (0.26-1.75)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6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History of Pulmonary OI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 (0.57-6.01)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 (0.41-3.84)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4.38 (1.22-15.6)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0.023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 (0.50-3.10)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4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665" y="1276025"/>
            <a:ext cx="11934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Multivariable logistic </a:t>
            </a:r>
            <a:r>
              <a:rPr lang="en-US" sz="2000" b="1" dirty="0">
                <a:solidFill>
                  <a:schemeClr val="tx2"/>
                </a:solidFill>
              </a:rPr>
              <a:t>r</a:t>
            </a:r>
            <a:r>
              <a:rPr lang="en-US" sz="2000" b="1" dirty="0" smtClean="0">
                <a:solidFill>
                  <a:schemeClr val="tx2"/>
                </a:solidFill>
              </a:rPr>
              <a:t>egression </a:t>
            </a:r>
            <a:r>
              <a:rPr lang="en-US" sz="2000" b="1" dirty="0">
                <a:solidFill>
                  <a:schemeClr val="tx2"/>
                </a:solidFill>
              </a:rPr>
              <a:t>m</a:t>
            </a:r>
            <a:r>
              <a:rPr lang="en-US" sz="2000" b="1" dirty="0" smtClean="0">
                <a:solidFill>
                  <a:schemeClr val="tx2"/>
                </a:solidFill>
              </a:rPr>
              <a:t>odelling of predictors of long-term pulmonary function in PLWH who smoke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765007"/>
              </p:ext>
            </p:extLst>
          </p:nvPr>
        </p:nvGraphicFramePr>
        <p:xfrm>
          <a:off x="414779" y="2375553"/>
          <a:ext cx="11397007" cy="1906390"/>
        </p:xfrm>
        <a:graphic>
          <a:graphicData uri="http://schemas.openxmlformats.org/drawingml/2006/table">
            <a:tbl>
              <a:tblPr/>
              <a:tblGrid>
                <a:gridCol w="24771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88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7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369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03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1364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123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58738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Chronic breathing problems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9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Age,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over 50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 (0.95-5.52)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9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smoker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 (0.49-3.52)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5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History of Pulmonary OI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(0.86-4.80)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88950" y="469900"/>
            <a:ext cx="10217150" cy="596900"/>
          </a:xfrm>
        </p:spPr>
        <p:txBody>
          <a:bodyPr/>
          <a:lstStyle/>
          <a:p>
            <a:pPr algn="l"/>
            <a:r>
              <a:rPr lang="en-US" altLang="en-US" sz="3200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2861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665" y="1276025"/>
            <a:ext cx="11934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Multivariable logistic </a:t>
            </a:r>
            <a:r>
              <a:rPr lang="en-US" sz="2000" b="1" dirty="0">
                <a:solidFill>
                  <a:schemeClr val="tx2"/>
                </a:solidFill>
              </a:rPr>
              <a:t>r</a:t>
            </a:r>
            <a:r>
              <a:rPr lang="en-US" sz="2000" b="1" dirty="0" smtClean="0">
                <a:solidFill>
                  <a:schemeClr val="tx2"/>
                </a:solidFill>
              </a:rPr>
              <a:t>egression </a:t>
            </a:r>
            <a:r>
              <a:rPr lang="en-US" sz="2000" b="1" dirty="0">
                <a:solidFill>
                  <a:schemeClr val="tx2"/>
                </a:solidFill>
              </a:rPr>
              <a:t>m</a:t>
            </a:r>
            <a:r>
              <a:rPr lang="en-US" sz="2000" b="1" dirty="0" smtClean="0">
                <a:solidFill>
                  <a:schemeClr val="tx2"/>
                </a:solidFill>
              </a:rPr>
              <a:t>odelling of predictors of long-term pulmonary function in PLWH who smoke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973754"/>
              </p:ext>
            </p:extLst>
          </p:nvPr>
        </p:nvGraphicFramePr>
        <p:xfrm>
          <a:off x="414779" y="2375553"/>
          <a:ext cx="11397007" cy="1906390"/>
        </p:xfrm>
        <a:graphic>
          <a:graphicData uri="http://schemas.openxmlformats.org/drawingml/2006/table">
            <a:tbl>
              <a:tblPr/>
              <a:tblGrid>
                <a:gridCol w="24771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88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7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369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03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1364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123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58738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Chronic breathing problems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Medical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treatments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9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Age,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over 50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 (0.95-5.52)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 (0.70-6.70)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9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smoker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 (0.49-3.52)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 (0.26-3.21)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5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History of Pulmonary OI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(0.86-4.80)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2.86 (1.03-7.94)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0.043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88950" y="469900"/>
            <a:ext cx="10217150" cy="596900"/>
          </a:xfrm>
        </p:spPr>
        <p:txBody>
          <a:bodyPr/>
          <a:lstStyle/>
          <a:p>
            <a:pPr algn="l"/>
            <a:r>
              <a:rPr lang="en-US" altLang="en-US" sz="3200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2229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665" y="1276025"/>
            <a:ext cx="11934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Multivariable logistic </a:t>
            </a:r>
            <a:r>
              <a:rPr lang="en-US" sz="2000" b="1" dirty="0">
                <a:solidFill>
                  <a:schemeClr val="tx2"/>
                </a:solidFill>
              </a:rPr>
              <a:t>r</a:t>
            </a:r>
            <a:r>
              <a:rPr lang="en-US" sz="2000" b="1" dirty="0" smtClean="0">
                <a:solidFill>
                  <a:schemeClr val="tx2"/>
                </a:solidFill>
              </a:rPr>
              <a:t>egression </a:t>
            </a:r>
            <a:r>
              <a:rPr lang="en-US" sz="2000" b="1" dirty="0">
                <a:solidFill>
                  <a:schemeClr val="tx2"/>
                </a:solidFill>
              </a:rPr>
              <a:t>m</a:t>
            </a:r>
            <a:r>
              <a:rPr lang="en-US" sz="2000" b="1" dirty="0" smtClean="0">
                <a:solidFill>
                  <a:schemeClr val="tx2"/>
                </a:solidFill>
              </a:rPr>
              <a:t>odelling of predictors of long-term pulmonary function in PLWH who smoke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89074"/>
              </p:ext>
            </p:extLst>
          </p:nvPr>
        </p:nvGraphicFramePr>
        <p:xfrm>
          <a:off x="414779" y="2375553"/>
          <a:ext cx="11397007" cy="1906390"/>
        </p:xfrm>
        <a:graphic>
          <a:graphicData uri="http://schemas.openxmlformats.org/drawingml/2006/table">
            <a:tbl>
              <a:tblPr/>
              <a:tblGrid>
                <a:gridCol w="24771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88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7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369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03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1364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123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58738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Chronic breathing problems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Medical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treatments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FEV1/FVC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 predicted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9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Age,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over 50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 (0.95-5.52)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 (0.70-6.70)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3.83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(1.16-12.59)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0.027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9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smoker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 (0.49-3.52)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 (0.26-3.21)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 (0.52-5.18)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5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History of Pulmonary OI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(0.86-4.80)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2.86 (1.03-7.94)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0.043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 (0.76-5.75)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88950" y="469900"/>
            <a:ext cx="10217150" cy="596900"/>
          </a:xfrm>
        </p:spPr>
        <p:txBody>
          <a:bodyPr/>
          <a:lstStyle/>
          <a:p>
            <a:pPr algn="l"/>
            <a:r>
              <a:rPr lang="en-US" altLang="en-US" sz="3200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5959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488950" y="469900"/>
            <a:ext cx="10217150" cy="596900"/>
          </a:xfrm>
        </p:spPr>
        <p:txBody>
          <a:bodyPr/>
          <a:lstStyle/>
          <a:p>
            <a:pPr algn="l"/>
            <a:r>
              <a:rPr lang="en-US" altLang="en-US" sz="3200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Limitations</a:t>
            </a: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>
          <a:xfrm>
            <a:off x="488950" y="1289550"/>
            <a:ext cx="10672386" cy="411162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Although this study had a reasonable overall sample size, there was still a significant difference in size between the groups of patients with and without a history of pulmonary </a:t>
            </a:r>
            <a:r>
              <a:rPr lang="en-US" altLang="en-US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altLang="en-US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pportunistic </a:t>
            </a:r>
            <a:r>
              <a:rPr lang="en-US" altLang="en-US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altLang="en-US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nfections (37 vs 116).</a:t>
            </a:r>
          </a:p>
          <a:p>
            <a:pPr algn="l"/>
            <a:endParaRPr lang="en-US" altLang="en-US" dirty="0" smtClean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Subjective reporting of respiratory symptoms and their impact via the St. George’s Respiratory Questionnaire.</a:t>
            </a:r>
          </a:p>
          <a:p>
            <a:pPr algn="l"/>
            <a:endParaRPr lang="en-US" altLang="en-US" dirty="0" smtClean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 report of history of pulmonary opportunistic infections.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sz="200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altLang="en-US" sz="2000" dirty="0" smtClean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0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488950" y="469900"/>
            <a:ext cx="10217150" cy="596900"/>
          </a:xfrm>
        </p:spPr>
        <p:txBody>
          <a:bodyPr/>
          <a:lstStyle/>
          <a:p>
            <a:pPr algn="l"/>
            <a:r>
              <a:rPr lang="en-US" altLang="en-US" sz="3200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Background</a:t>
            </a: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>
          <a:xfrm>
            <a:off x="488950" y="1289550"/>
            <a:ext cx="11200287" cy="411162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Pulmonary complications remain a significant source of morbidity and mortality in </a:t>
            </a:r>
            <a:r>
              <a:rPr lang="en-US" altLang="en-US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 </a:t>
            </a:r>
            <a:r>
              <a:rPr lang="en-US" altLang="en-US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living with </a:t>
            </a:r>
            <a:r>
              <a:rPr lang="en-US" altLang="en-US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HIV.</a:t>
            </a:r>
            <a:r>
              <a:rPr lang="en-US" altLang="en-US" baseline="3000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n-US" altLang="en-US" dirty="0" smtClean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prevalence of smoking in PLWH is 2-3 times greater than in those not living with HIV. Outpatient smoking prevalence among PLWH range from 39-59%.</a:t>
            </a:r>
            <a:r>
              <a:rPr lang="en-US" altLang="en-US" baseline="3000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US" altLang="en-US" dirty="0" smtClean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altLang="en-US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PLWH are living longer, high smoking rates contribute to increasing incidence of COPD. PLWH have higher rates of dyspnea, alterations in pulmonary function tests (PFTs), and reported respiratory symptoms.</a:t>
            </a:r>
            <a:r>
              <a:rPr lang="en-US" altLang="en-US" baseline="3000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en-US" altLang="en-US" baseline="30000" dirty="0" smtClean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altLang="en-US" baseline="3000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97525" y="5401175"/>
            <a:ext cx="66713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en-US" sz="1400" baseline="3000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en-US" altLang="en-US" sz="140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Rothenberg </a:t>
            </a:r>
            <a:r>
              <a:rPr lang="en-US" altLang="en-US" sz="140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1987, Grubb 2006, Fitzpatrick 2016, Crothers </a:t>
            </a:r>
            <a:r>
              <a:rPr lang="en-US" altLang="en-US" sz="140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2011</a:t>
            </a:r>
            <a:endParaRPr lang="en-US" altLang="en-US" sz="140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altLang="en-US" sz="1400" baseline="3000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en-US" altLang="en-US" sz="140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Shirley </a:t>
            </a:r>
            <a:r>
              <a:rPr lang="en-US" altLang="en-US" sz="140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2013, Drummond 2012, Ho 2012, </a:t>
            </a:r>
            <a:r>
              <a:rPr lang="en-US" altLang="en-US" sz="1400" dirty="0" err="1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Tesoriero</a:t>
            </a:r>
            <a:r>
              <a:rPr lang="en-US" altLang="en-US" sz="140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2010, </a:t>
            </a:r>
            <a:r>
              <a:rPr lang="en-US" altLang="en-US" sz="1400" dirty="0" err="1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Mamary</a:t>
            </a:r>
            <a:r>
              <a:rPr lang="en-US" altLang="en-US" sz="140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2002, Kirk 2011</a:t>
            </a:r>
          </a:p>
          <a:p>
            <a:pPr algn="r">
              <a:lnSpc>
                <a:spcPct val="100000"/>
              </a:lnSpc>
            </a:pPr>
            <a:r>
              <a:rPr lang="en-US" altLang="en-US" sz="1400" baseline="3000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  <a:r>
              <a:rPr lang="en-US" altLang="en-US" sz="140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Crothers </a:t>
            </a:r>
            <a:r>
              <a:rPr lang="en-US" altLang="en-US" sz="140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2011, George 2009, Campo 2014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84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488950" y="469900"/>
            <a:ext cx="10217150" cy="596900"/>
          </a:xfrm>
        </p:spPr>
        <p:txBody>
          <a:bodyPr/>
          <a:lstStyle/>
          <a:p>
            <a:pPr algn="l"/>
            <a:r>
              <a:rPr lang="en-US" altLang="en-US" sz="3200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Conclusions</a:t>
            </a: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>
          <a:xfrm>
            <a:off x="488950" y="1289550"/>
            <a:ext cx="10672386" cy="411162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PLWH </a:t>
            </a:r>
            <a:r>
              <a:rPr lang="en-US" altLang="en-US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a history of pulmonary opportunistic infections were more likely to be older in age, had lower current CD4+ counts, and lower nadir CD4+ counts</a:t>
            </a:r>
            <a:r>
              <a:rPr lang="en-US" altLang="en-US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l"/>
            <a:endParaRPr lang="en-US" altLang="en-US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</a:t>
            </a:r>
            <a:r>
              <a:rPr lang="en-US" altLang="en-US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likely to have a self-reported history of chronic breathing problems and </a:t>
            </a:r>
            <a:r>
              <a:rPr lang="en-US" altLang="en-US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 medical care for their symptoms.</a:t>
            </a:r>
          </a:p>
          <a:p>
            <a:pPr algn="l"/>
            <a:endParaRPr lang="en-US" altLang="en-US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controlling for age and current smoking, history of pulmonary opportunistic infection was not significantly associated with chronic breathing problems, total SGRQ score, or FEV1/FVC &lt;70%.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sz="200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altLang="en-US" sz="2000" dirty="0" smtClean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2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488950" y="469900"/>
            <a:ext cx="10217150" cy="596900"/>
          </a:xfrm>
        </p:spPr>
        <p:txBody>
          <a:bodyPr/>
          <a:lstStyle/>
          <a:p>
            <a:pPr algn="l"/>
            <a:r>
              <a:rPr lang="en-US" altLang="en-US" sz="3200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Acknowledgments</a:t>
            </a: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>
          <a:xfrm>
            <a:off x="375828" y="1429695"/>
            <a:ext cx="4035915" cy="1030701"/>
          </a:xfrm>
        </p:spPr>
        <p:txBody>
          <a:bodyPr/>
          <a:lstStyle/>
          <a:p>
            <a:pPr algn="l"/>
            <a:r>
              <a:rPr lang="en-US" b="1" dirty="0"/>
              <a:t>Special thanks to the INHALD network and </a:t>
            </a:r>
            <a:r>
              <a:rPr lang="en-US" b="1" dirty="0" smtClean="0"/>
              <a:t>participants!</a:t>
            </a:r>
            <a:endParaRPr lang="en-US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dirty="0" smtClean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28" y="652780"/>
            <a:ext cx="6998991" cy="524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488950" y="469900"/>
            <a:ext cx="10217150" cy="596900"/>
          </a:xfrm>
        </p:spPr>
        <p:txBody>
          <a:bodyPr/>
          <a:lstStyle/>
          <a:p>
            <a:pPr algn="l"/>
            <a:r>
              <a:rPr lang="en-US" altLang="en-US" sz="3200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Acknowledgments</a:t>
            </a: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>
          <a:xfrm>
            <a:off x="375828" y="1429695"/>
            <a:ext cx="4035915" cy="1030701"/>
          </a:xfrm>
        </p:spPr>
        <p:txBody>
          <a:bodyPr/>
          <a:lstStyle/>
          <a:p>
            <a:pPr algn="l"/>
            <a:r>
              <a:rPr lang="en-US" b="1" dirty="0"/>
              <a:t>Special thanks to the INHALD network and </a:t>
            </a:r>
            <a:r>
              <a:rPr lang="en-US" b="1" dirty="0" smtClean="0"/>
              <a:t>participants!</a:t>
            </a:r>
            <a:endParaRPr lang="en-US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dirty="0" smtClean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28" y="652780"/>
            <a:ext cx="6998991" cy="5247158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0500" y="2997650"/>
            <a:ext cx="4518035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latin typeface="+mn-lt"/>
                <a:ea typeface="Osaka"/>
                <a:cs typeface="Osaka"/>
              </a:rPr>
              <a:t>Khai Hoan Tram, MD</a:t>
            </a:r>
            <a:endParaRPr lang="en-US" altLang="en-US" sz="1800" dirty="0">
              <a:latin typeface="+mn-lt"/>
              <a:ea typeface="Osaka"/>
              <a:cs typeface="Osaka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latin typeface="+mn-lt"/>
                <a:ea typeface="Osaka"/>
                <a:cs typeface="Osaka"/>
              </a:rPr>
              <a:t>Resident Physician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US" altLang="en-US" sz="1800" dirty="0" smtClean="0">
              <a:latin typeface="+mn-lt"/>
              <a:ea typeface="Osaka"/>
              <a:cs typeface="Osaka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latin typeface="+mn-lt"/>
                <a:ea typeface="Osaka"/>
                <a:cs typeface="Osaka"/>
              </a:rPr>
              <a:t>Department of Medicine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latin typeface="+mn-lt"/>
                <a:ea typeface="Osaka"/>
                <a:cs typeface="Osaka"/>
              </a:rPr>
              <a:t>Washington University in St. Louis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latin typeface="+mn-lt"/>
                <a:ea typeface="Osaka"/>
                <a:cs typeface="Osaka"/>
              </a:rPr>
              <a:t>1 Barnes Jewish Hospital Plaza</a:t>
            </a:r>
            <a:endParaRPr lang="en-US" altLang="en-US" sz="1800" dirty="0">
              <a:latin typeface="+mn-lt"/>
              <a:ea typeface="Osaka"/>
              <a:cs typeface="Osaka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+mn-lt"/>
                <a:ea typeface="Osaka"/>
                <a:cs typeface="Osaka"/>
              </a:rPr>
              <a:t>St. Louis, MO 63110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US" altLang="en-US" sz="1800" dirty="0">
              <a:latin typeface="+mn-lt"/>
              <a:ea typeface="Osaka"/>
              <a:cs typeface="Osaka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latin typeface="+mn-lt"/>
                <a:ea typeface="Osaka"/>
                <a:cs typeface="Osaka"/>
              </a:rPr>
              <a:t>ktram@wustl.edu</a:t>
            </a:r>
            <a:endParaRPr lang="en-US" altLang="en-US" sz="1800" dirty="0">
              <a:latin typeface="+mn-lt"/>
              <a:ea typeface="Osaka"/>
              <a:cs typeface="Osaka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US" altLang="en-US" sz="1800" dirty="0">
              <a:latin typeface="+mn-lt"/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24783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488950" y="469900"/>
            <a:ext cx="10217150" cy="596900"/>
          </a:xfrm>
        </p:spPr>
        <p:txBody>
          <a:bodyPr/>
          <a:lstStyle/>
          <a:p>
            <a:pPr algn="l"/>
            <a:r>
              <a:rPr lang="en-US" altLang="en-US" sz="3200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Objective</a:t>
            </a: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>
          <a:xfrm>
            <a:off x="488950" y="1402762"/>
            <a:ext cx="11002324" cy="411162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aimed to examine the long-term sequelae of pulmonary opportunistic infections (OIs) in </a:t>
            </a:r>
            <a:r>
              <a:rPr lang="en-US" altLang="en-US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PLWH who smoke. </a:t>
            </a:r>
            <a:endParaRPr lang="en-US" altLang="en-US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488950" y="469900"/>
            <a:ext cx="10217150" cy="596900"/>
          </a:xfrm>
        </p:spPr>
        <p:txBody>
          <a:bodyPr/>
          <a:lstStyle/>
          <a:p>
            <a:pPr algn="l"/>
            <a:r>
              <a:rPr lang="en-US" altLang="en-US" sz="3200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Methods</a:t>
            </a: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>
          <a:xfrm>
            <a:off x="488950" y="1186574"/>
            <a:ext cx="10804361" cy="4111625"/>
          </a:xfrm>
        </p:spPr>
        <p:txBody>
          <a:bodyPr/>
          <a:lstStyle/>
          <a:p>
            <a:pPr lvl="0" algn="l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b="1" u="sng" dirty="0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Study Population</a:t>
            </a:r>
            <a:endParaRPr lang="en-US" b="1" u="sng" dirty="0">
              <a:solidFill>
                <a:srgbClr val="383333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Single </a:t>
            </a:r>
            <a:r>
              <a:rPr lang="en-US" altLang="en-US" sz="200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in the Investigating HIV-Associated Lung Disease (INHALD) network. </a:t>
            </a:r>
            <a:endParaRPr lang="en-US" altLang="en-US" sz="2000" dirty="0" smtClean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altLang="en-US" sz="200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Inclusion </a:t>
            </a:r>
            <a:r>
              <a:rPr lang="en-US" altLang="en-US" sz="200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criteria: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PLWH</a:t>
            </a:r>
            <a:endParaRPr lang="en-US" altLang="en-US" sz="180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30-75 years of age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least 15 pack-year smoking history or current </a:t>
            </a:r>
            <a:r>
              <a:rPr lang="en-US" altLang="en-US" sz="180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smoker</a:t>
            </a:r>
          </a:p>
          <a:p>
            <a:pPr lvl="1" algn="l"/>
            <a:endParaRPr lang="en-US" altLang="en-US" sz="180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Exclusion </a:t>
            </a:r>
            <a:r>
              <a:rPr lang="en-US" altLang="en-US" sz="200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criteria: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Recent </a:t>
            </a:r>
            <a:r>
              <a:rPr lang="en-US" altLang="en-US" sz="180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illness</a:t>
            </a:r>
            <a:endParaRPr lang="en-US" altLang="en-US" sz="180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Malignancy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altLang="en-US" sz="180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ung </a:t>
            </a:r>
            <a:r>
              <a:rPr lang="en-US" altLang="en-US" sz="180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disease other than </a:t>
            </a:r>
            <a:r>
              <a:rPr lang="en-US" altLang="en-US" sz="180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emphysema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Lung surgery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altLang="en-US" sz="180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regnancy</a:t>
            </a:r>
            <a:endParaRPr lang="en-US" altLang="en-US" sz="180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362" y="2598452"/>
            <a:ext cx="3234681" cy="216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0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488950" y="469900"/>
            <a:ext cx="10217150" cy="596900"/>
          </a:xfrm>
        </p:spPr>
        <p:txBody>
          <a:bodyPr/>
          <a:lstStyle/>
          <a:p>
            <a:pPr algn="l"/>
            <a:r>
              <a:rPr lang="en-US" altLang="en-US" sz="3200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Methods</a:t>
            </a: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>
          <a:xfrm>
            <a:off x="488950" y="1402762"/>
            <a:ext cx="10757227" cy="4111625"/>
          </a:xfrm>
        </p:spPr>
        <p:txBody>
          <a:bodyPr/>
          <a:lstStyle/>
          <a:p>
            <a:pPr lvl="0" algn="l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b="1" u="sng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Data Collection</a:t>
            </a:r>
          </a:p>
          <a:p>
            <a:pPr marL="742950" lvl="1" indent="-285750" algn="l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Health questionnaire </a:t>
            </a:r>
          </a:p>
          <a:p>
            <a:pPr marL="1143000" lvl="2" indent="-228600" algn="l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D</a:t>
            </a:r>
            <a:r>
              <a:rPr lang="en-US" dirty="0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emographics</a:t>
            </a:r>
            <a:r>
              <a:rPr lang="en-US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, smoking </a:t>
            </a:r>
            <a:r>
              <a:rPr lang="en-US" dirty="0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history, </a:t>
            </a:r>
            <a:r>
              <a:rPr lang="en-US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HIV </a:t>
            </a:r>
            <a:r>
              <a:rPr lang="en-US" dirty="0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status (diagnosis, CD4 count, therapy)</a:t>
            </a:r>
          </a:p>
          <a:p>
            <a:pPr marL="1143000" lvl="2" indent="-228600" algn="l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History of pulmonary opportunistic infections (PCP, tuberculosis, recurrent bacterial infections) </a:t>
            </a:r>
          </a:p>
          <a:p>
            <a:pPr marL="742950" lvl="1" indent="-285750" algn="l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Respiratory symptoms and function</a:t>
            </a:r>
          </a:p>
          <a:p>
            <a:pPr marL="1143000" lvl="2" indent="-228600" algn="l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St</a:t>
            </a:r>
            <a:r>
              <a:rPr lang="en-US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. George’s Respiratory Questionnaire (SGRQ): symptoms, activities, and impact</a:t>
            </a:r>
            <a:endParaRPr lang="en-US" sz="2000" dirty="0">
              <a:solidFill>
                <a:srgbClr val="383333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742950" lvl="1" indent="-285750" algn="l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Pulmonary function tests (PFTs) </a:t>
            </a:r>
          </a:p>
          <a:p>
            <a:pPr marL="1143000" lvl="2" indent="-228600" algn="l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FEV1, FVC, </a:t>
            </a:r>
            <a:r>
              <a:rPr lang="en-US" dirty="0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FEV1/FVC, DLCO</a:t>
            </a:r>
            <a:endParaRPr lang="en-US" dirty="0">
              <a:solidFill>
                <a:srgbClr val="383333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1143000" lvl="2" indent="-228600" algn="l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383333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lvl="0" algn="l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b="1" u="sng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Data Analysis</a:t>
            </a:r>
          </a:p>
          <a:p>
            <a:pPr marL="342900" lvl="0" indent="-342900" algn="l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We used chi-square, two-sample t-test, and logistic regression to compare PLWH with and without a history of pulmonary Opportunistic Infections (OI’s).</a:t>
            </a:r>
            <a:endParaRPr lang="en-GB" sz="2000" dirty="0">
              <a:solidFill>
                <a:srgbClr val="383333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11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488950" y="469900"/>
            <a:ext cx="10217150" cy="596900"/>
          </a:xfrm>
        </p:spPr>
        <p:txBody>
          <a:bodyPr/>
          <a:lstStyle/>
          <a:p>
            <a:pPr algn="l"/>
            <a:r>
              <a:rPr lang="en-US" altLang="en-US" sz="3200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Results</a:t>
            </a: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>
          <a:xfrm>
            <a:off x="488950" y="1402762"/>
            <a:ext cx="9236075" cy="4111625"/>
          </a:xfrm>
        </p:spPr>
        <p:txBody>
          <a:bodyPr/>
          <a:lstStyle/>
          <a:p>
            <a:pPr lvl="0" algn="l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b="1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153</a:t>
            </a:r>
            <a:r>
              <a:rPr lang="en-US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PLWH </a:t>
            </a:r>
            <a:r>
              <a:rPr lang="en-US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who were current smokers or had a 15 pack year history of smoking were recruited between 3/2014 – 4/2018.</a:t>
            </a:r>
          </a:p>
          <a:p>
            <a:pPr marL="742950" lvl="1" indent="-285750" algn="l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100% completion rate for the health questionnaire &amp; SGRQ</a:t>
            </a:r>
          </a:p>
          <a:p>
            <a:pPr marL="742950" lvl="1" indent="-285750" algn="l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134/153 (86%) completed pulmonary function testing (PFT)</a:t>
            </a:r>
          </a:p>
          <a:p>
            <a:pPr lvl="0" algn="l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endParaRPr lang="en-US" dirty="0">
              <a:solidFill>
                <a:srgbClr val="383333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lvl="0" algn="l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b="1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37/153 (24%)</a:t>
            </a:r>
            <a:r>
              <a:rPr lang="en-US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 had a history of pulmonary OI’s: </a:t>
            </a:r>
          </a:p>
          <a:p>
            <a:pPr marL="685800" lvl="1" indent="-285750" algn="l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Pneumocystis pneumonia, 25 (16%) </a:t>
            </a:r>
          </a:p>
          <a:p>
            <a:pPr marL="685800" lvl="1" indent="-285750" algn="l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Recurrent bacterial pneumonia, 12 (7.8%) </a:t>
            </a:r>
          </a:p>
          <a:p>
            <a:pPr marL="685800" lvl="1" indent="-285750" algn="l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Pulmonary tuberculosis, 7 (4.6%) </a:t>
            </a:r>
          </a:p>
          <a:p>
            <a:pPr marL="685800" lvl="1" indent="-285750" algn="l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383333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285750" lvl="0" indent="-342900" algn="l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383333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685800" lvl="1" indent="-285750" algn="l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383333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285750" lvl="0" indent="-342900" algn="l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383333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285750" lvl="0" indent="-285750" algn="l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83333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60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488950" y="469900"/>
            <a:ext cx="10217150" cy="596900"/>
          </a:xfrm>
        </p:spPr>
        <p:txBody>
          <a:bodyPr/>
          <a:lstStyle/>
          <a:p>
            <a:pPr algn="l"/>
            <a:r>
              <a:rPr lang="en-US" altLang="en-US" sz="3200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Results</a:t>
            </a:r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543028"/>
              </p:ext>
            </p:extLst>
          </p:nvPr>
        </p:nvGraphicFramePr>
        <p:xfrm>
          <a:off x="1050852" y="1895414"/>
          <a:ext cx="10061667" cy="3851344"/>
        </p:xfrm>
        <a:graphic>
          <a:graphicData uri="http://schemas.openxmlformats.org/drawingml/2006/table">
            <a:tbl>
              <a:tblPr firstRow="1"/>
              <a:tblGrid>
                <a:gridCol w="40959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40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24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31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595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502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3811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History of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Pulmonary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 = 37)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history of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Pulmonary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 = 116)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7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median (IQR)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(49-57)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(44-54)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n(%)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(24%)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(27%)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0.723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African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n(%)</a:t>
                      </a:r>
                      <a:endParaRPr lang="en-US" sz="1800" b="0" i="0" u="none" strike="sng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(90%)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(73%)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0.125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12th grade or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higher n(%)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(73%)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(76%)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0.681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$30,000/year n(%)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(81%)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(89%)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Years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since HIV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diagnosis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median (IQR)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(11-23)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(8-22)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CD4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median (IQR)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(263-755)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(446-834)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0.009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Nadir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CD4+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median (IQR)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(13-141)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(95-304)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&lt;0.001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HAART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n(%)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(100%)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(98%)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Undetectable viral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n(%)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(84%)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0852" y="1417639"/>
            <a:ext cx="10902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Characteristics </a:t>
            </a:r>
            <a:r>
              <a:rPr lang="en-US" sz="2000" b="1" dirty="0">
                <a:solidFill>
                  <a:schemeClr val="tx2"/>
                </a:solidFill>
              </a:rPr>
              <a:t>of patients with and without a history of Pulmonary Opportunistic Infections</a:t>
            </a:r>
          </a:p>
        </p:txBody>
      </p:sp>
    </p:spTree>
    <p:extLst>
      <p:ext uri="{BB962C8B-B14F-4D97-AF65-F5344CB8AC3E}">
        <p14:creationId xmlns:p14="http://schemas.microsoft.com/office/powerpoint/2010/main" val="393613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488950" y="469900"/>
            <a:ext cx="10217150" cy="596900"/>
          </a:xfrm>
        </p:spPr>
        <p:txBody>
          <a:bodyPr/>
          <a:lstStyle/>
          <a:p>
            <a:pPr algn="l"/>
            <a:r>
              <a:rPr lang="en-US" altLang="en-US" sz="3200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Results</a:t>
            </a:r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814816"/>
              </p:ext>
            </p:extLst>
          </p:nvPr>
        </p:nvGraphicFramePr>
        <p:xfrm>
          <a:off x="1050852" y="1895414"/>
          <a:ext cx="10061667" cy="3851344"/>
        </p:xfrm>
        <a:graphic>
          <a:graphicData uri="http://schemas.openxmlformats.org/drawingml/2006/table">
            <a:tbl>
              <a:tblPr firstRow="1"/>
              <a:tblGrid>
                <a:gridCol w="40959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40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24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31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595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502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3811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History of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Pulmonary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 = 37)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history of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Pulmonary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 = 116)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7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median (IQR)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(49-57)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(44-54)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n(%)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(24%)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(27%)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0.723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African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n(%)</a:t>
                      </a:r>
                      <a:endParaRPr lang="en-US" sz="1800" b="0" i="0" u="none" strike="sng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(90%)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(73%)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0.125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12th grade or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higher n(%)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(73%)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(76%)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0.681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$30,000/year n(%)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(81%)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(89%)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Years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since HIV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diagnosis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median (IQR)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(11-23)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(8-22)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CD4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median (IQR)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(263-755)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(446-834)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0.009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Nadir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CD4+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median (IQR)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(13-141)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(95-304)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4" marR="4424" marT="44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&lt;0.001</a:t>
                      </a:r>
                    </a:p>
                  </a:txBody>
                  <a:tcPr marL="4424" marR="4424" marT="44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HAART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n(%)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(100%)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(98%)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Undetectable viral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n(%)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(84%)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0852" y="1417639"/>
            <a:ext cx="10902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Characteristics </a:t>
            </a:r>
            <a:r>
              <a:rPr lang="en-US" sz="2000" b="1" dirty="0">
                <a:solidFill>
                  <a:schemeClr val="tx2"/>
                </a:solidFill>
              </a:rPr>
              <a:t>of patients with and without a history of Pulmonary Opportunistic Infections</a:t>
            </a:r>
          </a:p>
        </p:txBody>
      </p:sp>
    </p:spTree>
    <p:extLst>
      <p:ext uri="{BB962C8B-B14F-4D97-AF65-F5344CB8AC3E}">
        <p14:creationId xmlns:p14="http://schemas.microsoft.com/office/powerpoint/2010/main" val="6340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2814</Words>
  <Application>Microsoft Office PowerPoint</Application>
  <PresentationFormat>Widescreen</PresentationFormat>
  <Paragraphs>806</Paragraphs>
  <Slides>32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Franklin Gothic Book</vt:lpstr>
      <vt:lpstr>Georgia</vt:lpstr>
      <vt:lpstr>Osaka</vt:lpstr>
      <vt:lpstr>Verdana</vt:lpstr>
      <vt:lpstr>Office Theme</vt:lpstr>
      <vt:lpstr>PowerPoint Presentation</vt:lpstr>
      <vt:lpstr>Disclosures</vt:lpstr>
      <vt:lpstr>Background</vt:lpstr>
      <vt:lpstr>Objective</vt:lpstr>
      <vt:lpstr>Methods</vt:lpstr>
      <vt:lpstr>Methods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Results</vt:lpstr>
      <vt:lpstr>Results</vt:lpstr>
      <vt:lpstr>Results</vt:lpstr>
      <vt:lpstr>Results</vt:lpstr>
      <vt:lpstr>Results</vt:lpstr>
      <vt:lpstr>Limitations</vt:lpstr>
      <vt:lpstr>Conclusions</vt:lpstr>
      <vt:lpstr>Acknowledgments</vt:lpstr>
      <vt:lpstr>Acknowledgments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 T</cp:lastModifiedBy>
  <cp:revision>90</cp:revision>
  <dcterms:created xsi:type="dcterms:W3CDTF">2016-11-18T16:22:40Z</dcterms:created>
  <dcterms:modified xsi:type="dcterms:W3CDTF">2019-07-20T01:28:52Z</dcterms:modified>
</cp:coreProperties>
</file>